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6F5D97-EFAA-6C79-BA86-910BDDFE34FB}" v="6" dt="2023-03-05T15:04:43.549"/>
    <p1510:client id="{8EFD26D6-88A7-F96A-3AE4-FEF99B71DBD2}" v="193" dt="2023-03-05T14:24:02.2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8" /><Relationship Type="http://schemas.microsoft.com/office/2015/10/relationships/revisionInfo" Target="revisionInfo.xml" Id="rId13" /><Relationship Type="http://schemas.openxmlformats.org/officeDocument/2006/relationships/slide" Target="slides/slide2.xml" Id="rId3" /><Relationship Type="http://schemas.openxmlformats.org/officeDocument/2006/relationships/slide" Target="slides/slide6.xml" Id="rId7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tableStyles" Target="tableStyles.xml" Id="rId11" /><Relationship Type="http://schemas.openxmlformats.org/officeDocument/2006/relationships/slide" Target="slides/slide4.xml" Id="rId5" /><Relationship Type="http://schemas.openxmlformats.org/officeDocument/2006/relationships/theme" Target="theme/theme1.xml" Id="rId10" /><Relationship Type="http://schemas.openxmlformats.org/officeDocument/2006/relationships/slide" Target="slides/slide3.xml" Id="rId4" /><Relationship Type="http://schemas.openxmlformats.org/officeDocument/2006/relationships/viewProps" Target="viewProps.xml" Id="rId9" 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1EAC3A-9E3C-4498-8034-38F229D2ADA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14F9F4F1-81F5-463E-A829-D5F186318B45}">
      <dgm:prSet/>
      <dgm:spPr/>
      <dgm:t>
        <a:bodyPr/>
        <a:lstStyle/>
        <a:p>
          <a:r>
            <a:rPr lang="en-US" dirty="0"/>
            <a:t>Random Forest, Decision Tree Classifier and K Neighbors Classifier to check on Test and Train data sets. </a:t>
          </a:r>
        </a:p>
      </dgm:t>
    </dgm:pt>
    <dgm:pt modelId="{6EF109B3-B1C5-49B6-BF35-6FDABA6F1A89}" type="parTrans" cxnId="{959FA5B6-325E-4A8C-A9DE-745D7ADDF885}">
      <dgm:prSet/>
      <dgm:spPr/>
      <dgm:t>
        <a:bodyPr/>
        <a:lstStyle/>
        <a:p>
          <a:endParaRPr lang="en-US"/>
        </a:p>
      </dgm:t>
    </dgm:pt>
    <dgm:pt modelId="{B96E1289-952F-4624-BD45-EF1B934AD823}" type="sibTrans" cxnId="{959FA5B6-325E-4A8C-A9DE-745D7ADDF885}">
      <dgm:prSet/>
      <dgm:spPr/>
      <dgm:t>
        <a:bodyPr/>
        <a:lstStyle/>
        <a:p>
          <a:endParaRPr lang="en-US"/>
        </a:p>
      </dgm:t>
    </dgm:pt>
    <dgm:pt modelId="{30CF72D5-FE9C-4D71-9DC6-4C626F2C3D47}">
      <dgm:prSet/>
      <dgm:spPr/>
      <dgm:t>
        <a:bodyPr/>
        <a:lstStyle/>
        <a:p>
          <a:r>
            <a:rPr lang="en-US" dirty="0"/>
            <a:t>K Neighbors has the most accurate prediction with accuracy of test set reaching 75% so I will be proceeding with K Neighbors for Deployment</a:t>
          </a:r>
        </a:p>
      </dgm:t>
    </dgm:pt>
    <dgm:pt modelId="{1D7E29A3-0210-4EFA-A74D-D7C511349AD3}" type="parTrans" cxnId="{FF60E9AB-DD64-46DA-A40F-5EAD30A24167}">
      <dgm:prSet/>
      <dgm:spPr/>
      <dgm:t>
        <a:bodyPr/>
        <a:lstStyle/>
        <a:p>
          <a:endParaRPr lang="en-US"/>
        </a:p>
      </dgm:t>
    </dgm:pt>
    <dgm:pt modelId="{7EEBC05C-0459-4FF8-889C-39B9F8402F81}" type="sibTrans" cxnId="{FF60E9AB-DD64-46DA-A40F-5EAD30A24167}">
      <dgm:prSet/>
      <dgm:spPr/>
      <dgm:t>
        <a:bodyPr/>
        <a:lstStyle/>
        <a:p>
          <a:endParaRPr lang="en-US"/>
        </a:p>
      </dgm:t>
    </dgm:pt>
    <dgm:pt modelId="{DAB266A1-7C83-4F5E-89DA-36D9C1414A5B}">
      <dgm:prSet phldr="0"/>
      <dgm:spPr/>
      <dgm:t>
        <a:bodyPr/>
        <a:lstStyle/>
        <a:p>
          <a:r>
            <a:rPr lang="en-US" dirty="0">
              <a:latin typeface="Calibri Light" panose="020F0302020204030204"/>
            </a:rPr>
            <a:t> Random Forest has accuracy of 60%</a:t>
          </a:r>
        </a:p>
      </dgm:t>
    </dgm:pt>
    <dgm:pt modelId="{A585A53A-3696-4E81-8D30-1BDA03E267BA}" type="parTrans" cxnId="{1A03157D-089B-483E-B610-D61E017FAC69}">
      <dgm:prSet/>
      <dgm:spPr/>
    </dgm:pt>
    <dgm:pt modelId="{2B4444E6-A56D-4BEA-B01E-C17BC54CD02F}" type="sibTrans" cxnId="{1A03157D-089B-483E-B610-D61E017FAC69}">
      <dgm:prSet/>
      <dgm:spPr/>
    </dgm:pt>
    <dgm:pt modelId="{9F66D32A-4A2D-47B0-861E-3F42A8E0700B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Decision Tree has test accuracy of 67%</a:t>
          </a:r>
        </a:p>
      </dgm:t>
    </dgm:pt>
    <dgm:pt modelId="{BC3377E4-D1FD-4ADA-AC1B-04CBAC077EF4}" type="parTrans" cxnId="{B982F0C3-BD1D-4B92-A0C0-CD86E5C892B0}">
      <dgm:prSet/>
      <dgm:spPr/>
    </dgm:pt>
    <dgm:pt modelId="{9C07CC08-CC6F-4B8F-8F49-3F4EC4DE9963}" type="sibTrans" cxnId="{B982F0C3-BD1D-4B92-A0C0-CD86E5C892B0}">
      <dgm:prSet/>
      <dgm:spPr/>
    </dgm:pt>
    <dgm:pt modelId="{A5F2FDE5-1A56-4FC7-A746-E558B2997567}" type="pres">
      <dgm:prSet presAssocID="{6C1EAC3A-9E3C-4498-8034-38F229D2ADAA}" presName="root" presStyleCnt="0">
        <dgm:presLayoutVars>
          <dgm:dir/>
          <dgm:resizeHandles val="exact"/>
        </dgm:presLayoutVars>
      </dgm:prSet>
      <dgm:spPr/>
    </dgm:pt>
    <dgm:pt modelId="{8F84F17E-7EAF-4F65-A1A0-F5E3D6CF5208}" type="pres">
      <dgm:prSet presAssocID="{14F9F4F1-81F5-463E-A829-D5F186318B45}" presName="compNode" presStyleCnt="0"/>
      <dgm:spPr/>
    </dgm:pt>
    <dgm:pt modelId="{04960C14-369E-46DF-A11D-67C71F44D23C}" type="pres">
      <dgm:prSet presAssocID="{14F9F4F1-81F5-463E-A829-D5F186318B45}" presName="bgRect" presStyleLbl="bgShp" presStyleIdx="0" presStyleCnt="4"/>
      <dgm:spPr/>
    </dgm:pt>
    <dgm:pt modelId="{1F8396CD-1709-4C80-9C8D-C2F0D5D05A08}" type="pres">
      <dgm:prSet presAssocID="{14F9F4F1-81F5-463E-A829-D5F186318B4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oster"/>
        </a:ext>
      </dgm:extLst>
    </dgm:pt>
    <dgm:pt modelId="{0D936785-2D04-4733-B81A-FEAC0293DD62}" type="pres">
      <dgm:prSet presAssocID="{14F9F4F1-81F5-463E-A829-D5F186318B45}" presName="spaceRect" presStyleCnt="0"/>
      <dgm:spPr/>
    </dgm:pt>
    <dgm:pt modelId="{F4A3BE35-D804-4F10-AF6F-3D2DE43BA8EA}" type="pres">
      <dgm:prSet presAssocID="{14F9F4F1-81F5-463E-A829-D5F186318B45}" presName="parTx" presStyleLbl="revTx" presStyleIdx="0" presStyleCnt="4">
        <dgm:presLayoutVars>
          <dgm:chMax val="0"/>
          <dgm:chPref val="0"/>
        </dgm:presLayoutVars>
      </dgm:prSet>
      <dgm:spPr/>
    </dgm:pt>
    <dgm:pt modelId="{E264CB12-38CD-4E7B-8B24-36A588D83238}" type="pres">
      <dgm:prSet presAssocID="{B96E1289-952F-4624-BD45-EF1B934AD823}" presName="sibTrans" presStyleCnt="0"/>
      <dgm:spPr/>
    </dgm:pt>
    <dgm:pt modelId="{5153C0FE-6925-47DF-A232-9419328572AA}" type="pres">
      <dgm:prSet presAssocID="{DAB266A1-7C83-4F5E-89DA-36D9C1414A5B}" presName="compNode" presStyleCnt="0"/>
      <dgm:spPr/>
    </dgm:pt>
    <dgm:pt modelId="{FE266E97-D4D5-4CCE-B08F-0C04A1004719}" type="pres">
      <dgm:prSet presAssocID="{DAB266A1-7C83-4F5E-89DA-36D9C1414A5B}" presName="bgRect" presStyleLbl="bgShp" presStyleIdx="1" presStyleCnt="4"/>
      <dgm:spPr/>
    </dgm:pt>
    <dgm:pt modelId="{16B16DB5-35D6-41C1-A5C4-BCAAC38041C6}" type="pres">
      <dgm:prSet presAssocID="{DAB266A1-7C83-4F5E-89DA-36D9C1414A5B}" presName="iconRect" presStyleLbl="node1" presStyleIdx="1" presStyleCnt="4"/>
      <dgm:spPr>
        <a:ln>
          <a:noFill/>
        </a:ln>
      </dgm:spPr>
    </dgm:pt>
    <dgm:pt modelId="{AC01F051-7814-4A06-84ED-CEB13FB028F3}" type="pres">
      <dgm:prSet presAssocID="{DAB266A1-7C83-4F5E-89DA-36D9C1414A5B}" presName="spaceRect" presStyleCnt="0"/>
      <dgm:spPr/>
    </dgm:pt>
    <dgm:pt modelId="{1B36DD06-941B-4DAB-9A42-E9E038EAC282}" type="pres">
      <dgm:prSet presAssocID="{DAB266A1-7C83-4F5E-89DA-36D9C1414A5B}" presName="parTx" presStyleLbl="revTx" presStyleIdx="1" presStyleCnt="4">
        <dgm:presLayoutVars>
          <dgm:chMax val="0"/>
          <dgm:chPref val="0"/>
        </dgm:presLayoutVars>
      </dgm:prSet>
      <dgm:spPr/>
    </dgm:pt>
    <dgm:pt modelId="{168E59A7-4E3F-4850-AA93-DF940900E7B8}" type="pres">
      <dgm:prSet presAssocID="{2B4444E6-A56D-4BEA-B01E-C17BC54CD02F}" presName="sibTrans" presStyleCnt="0"/>
      <dgm:spPr/>
    </dgm:pt>
    <dgm:pt modelId="{C0E4454D-5FD3-41A0-A7B4-AB77EDB63917}" type="pres">
      <dgm:prSet presAssocID="{9F66D32A-4A2D-47B0-861E-3F42A8E0700B}" presName="compNode" presStyleCnt="0"/>
      <dgm:spPr/>
    </dgm:pt>
    <dgm:pt modelId="{9370057C-1D8C-42C2-9D0F-6D3F38D8EC12}" type="pres">
      <dgm:prSet presAssocID="{9F66D32A-4A2D-47B0-861E-3F42A8E0700B}" presName="bgRect" presStyleLbl="bgShp" presStyleIdx="2" presStyleCnt="4"/>
      <dgm:spPr/>
    </dgm:pt>
    <dgm:pt modelId="{E8134F3F-FFCA-4DA1-BCBB-10FC21FA86F3}" type="pres">
      <dgm:prSet presAssocID="{9F66D32A-4A2D-47B0-861E-3F42A8E0700B}" presName="iconRect" presStyleLbl="node1" presStyleIdx="2" presStyleCnt="4"/>
      <dgm:spPr>
        <a:ln>
          <a:noFill/>
        </a:ln>
      </dgm:spPr>
    </dgm:pt>
    <dgm:pt modelId="{BB2F1C9C-3109-4C88-B565-5E71E837EE7A}" type="pres">
      <dgm:prSet presAssocID="{9F66D32A-4A2D-47B0-861E-3F42A8E0700B}" presName="spaceRect" presStyleCnt="0"/>
      <dgm:spPr/>
    </dgm:pt>
    <dgm:pt modelId="{BB5A9E9F-A063-485F-ACBD-3166E5D64A2E}" type="pres">
      <dgm:prSet presAssocID="{9F66D32A-4A2D-47B0-861E-3F42A8E0700B}" presName="parTx" presStyleLbl="revTx" presStyleIdx="2" presStyleCnt="4">
        <dgm:presLayoutVars>
          <dgm:chMax val="0"/>
          <dgm:chPref val="0"/>
        </dgm:presLayoutVars>
      </dgm:prSet>
      <dgm:spPr/>
    </dgm:pt>
    <dgm:pt modelId="{9C04DF02-CAE2-4E18-BB9A-DB6D557EB182}" type="pres">
      <dgm:prSet presAssocID="{9C07CC08-CC6F-4B8F-8F49-3F4EC4DE9963}" presName="sibTrans" presStyleCnt="0"/>
      <dgm:spPr/>
    </dgm:pt>
    <dgm:pt modelId="{12EF0AC4-2A69-4609-8620-121F703FCA45}" type="pres">
      <dgm:prSet presAssocID="{30CF72D5-FE9C-4D71-9DC6-4C626F2C3D47}" presName="compNode" presStyleCnt="0"/>
      <dgm:spPr/>
    </dgm:pt>
    <dgm:pt modelId="{FE9F066B-C305-4F82-8CB7-E7B608B43E3C}" type="pres">
      <dgm:prSet presAssocID="{30CF72D5-FE9C-4D71-9DC6-4C626F2C3D47}" presName="bgRect" presStyleLbl="bgShp" presStyleIdx="3" presStyleCnt="4"/>
      <dgm:spPr/>
    </dgm:pt>
    <dgm:pt modelId="{73EDBAA5-8345-4FD9-9C04-744B04A2CEEB}" type="pres">
      <dgm:prSet presAssocID="{30CF72D5-FE9C-4D71-9DC6-4C626F2C3D47}" presName="iconRect" presStyleLbl="node1" presStyleIdx="3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24BBD79C-9012-4333-BA5F-0FB244B44A05}" type="pres">
      <dgm:prSet presAssocID="{30CF72D5-FE9C-4D71-9DC6-4C626F2C3D47}" presName="spaceRect" presStyleCnt="0"/>
      <dgm:spPr/>
    </dgm:pt>
    <dgm:pt modelId="{8C1E3928-5395-4A52-A4C2-8C43E8727816}" type="pres">
      <dgm:prSet presAssocID="{30CF72D5-FE9C-4D71-9DC6-4C626F2C3D4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15A7D506-665E-4369-B858-95AC45E57BCB}" type="presOf" srcId="{14F9F4F1-81F5-463E-A829-D5F186318B45}" destId="{F4A3BE35-D804-4F10-AF6F-3D2DE43BA8EA}" srcOrd="0" destOrd="0" presId="urn:microsoft.com/office/officeart/2018/2/layout/IconVerticalSolidList"/>
    <dgm:cxn modelId="{C25C9629-1FD0-438E-AEA0-B2A68F37B5C7}" type="presOf" srcId="{30CF72D5-FE9C-4D71-9DC6-4C626F2C3D47}" destId="{8C1E3928-5395-4A52-A4C2-8C43E8727816}" srcOrd="0" destOrd="0" presId="urn:microsoft.com/office/officeart/2018/2/layout/IconVerticalSolidList"/>
    <dgm:cxn modelId="{1A03157D-089B-483E-B610-D61E017FAC69}" srcId="{6C1EAC3A-9E3C-4498-8034-38F229D2ADAA}" destId="{DAB266A1-7C83-4F5E-89DA-36D9C1414A5B}" srcOrd="1" destOrd="0" parTransId="{A585A53A-3696-4E81-8D30-1BDA03E267BA}" sibTransId="{2B4444E6-A56D-4BEA-B01E-C17BC54CD02F}"/>
    <dgm:cxn modelId="{03F1A99B-E171-47E5-9514-B8F29D932143}" type="presOf" srcId="{9F66D32A-4A2D-47B0-861E-3F42A8E0700B}" destId="{BB5A9E9F-A063-485F-ACBD-3166E5D64A2E}" srcOrd="0" destOrd="0" presId="urn:microsoft.com/office/officeart/2018/2/layout/IconVerticalSolidList"/>
    <dgm:cxn modelId="{FF60E9AB-DD64-46DA-A40F-5EAD30A24167}" srcId="{6C1EAC3A-9E3C-4498-8034-38F229D2ADAA}" destId="{30CF72D5-FE9C-4D71-9DC6-4C626F2C3D47}" srcOrd="3" destOrd="0" parTransId="{1D7E29A3-0210-4EFA-A74D-D7C511349AD3}" sibTransId="{7EEBC05C-0459-4FF8-889C-39B9F8402F81}"/>
    <dgm:cxn modelId="{C0834FAC-FC72-4344-AE60-C3D1F09E8B41}" type="presOf" srcId="{DAB266A1-7C83-4F5E-89DA-36D9C1414A5B}" destId="{1B36DD06-941B-4DAB-9A42-E9E038EAC282}" srcOrd="0" destOrd="0" presId="urn:microsoft.com/office/officeart/2018/2/layout/IconVerticalSolidList"/>
    <dgm:cxn modelId="{959FA5B6-325E-4A8C-A9DE-745D7ADDF885}" srcId="{6C1EAC3A-9E3C-4498-8034-38F229D2ADAA}" destId="{14F9F4F1-81F5-463E-A829-D5F186318B45}" srcOrd="0" destOrd="0" parTransId="{6EF109B3-B1C5-49B6-BF35-6FDABA6F1A89}" sibTransId="{B96E1289-952F-4624-BD45-EF1B934AD823}"/>
    <dgm:cxn modelId="{83B65ABE-B807-4DFC-A430-BEA16795A73C}" type="presOf" srcId="{6C1EAC3A-9E3C-4498-8034-38F229D2ADAA}" destId="{A5F2FDE5-1A56-4FC7-A746-E558B2997567}" srcOrd="0" destOrd="0" presId="urn:microsoft.com/office/officeart/2018/2/layout/IconVerticalSolidList"/>
    <dgm:cxn modelId="{B982F0C3-BD1D-4B92-A0C0-CD86E5C892B0}" srcId="{6C1EAC3A-9E3C-4498-8034-38F229D2ADAA}" destId="{9F66D32A-4A2D-47B0-861E-3F42A8E0700B}" srcOrd="2" destOrd="0" parTransId="{BC3377E4-D1FD-4ADA-AC1B-04CBAC077EF4}" sibTransId="{9C07CC08-CC6F-4B8F-8F49-3F4EC4DE9963}"/>
    <dgm:cxn modelId="{DE3C508B-3B03-49E7-90A9-959657B34C8C}" type="presParOf" srcId="{A5F2FDE5-1A56-4FC7-A746-E558B2997567}" destId="{8F84F17E-7EAF-4F65-A1A0-F5E3D6CF5208}" srcOrd="0" destOrd="0" presId="urn:microsoft.com/office/officeart/2018/2/layout/IconVerticalSolidList"/>
    <dgm:cxn modelId="{ADA40C26-F584-4401-A8A0-4BDF970F2786}" type="presParOf" srcId="{8F84F17E-7EAF-4F65-A1A0-F5E3D6CF5208}" destId="{04960C14-369E-46DF-A11D-67C71F44D23C}" srcOrd="0" destOrd="0" presId="urn:microsoft.com/office/officeart/2018/2/layout/IconVerticalSolidList"/>
    <dgm:cxn modelId="{A724B921-7808-44E2-A5FF-2F960B2ECCF0}" type="presParOf" srcId="{8F84F17E-7EAF-4F65-A1A0-F5E3D6CF5208}" destId="{1F8396CD-1709-4C80-9C8D-C2F0D5D05A08}" srcOrd="1" destOrd="0" presId="urn:microsoft.com/office/officeart/2018/2/layout/IconVerticalSolidList"/>
    <dgm:cxn modelId="{B13B30F3-6578-4D7F-81C0-5CABAE7CB168}" type="presParOf" srcId="{8F84F17E-7EAF-4F65-A1A0-F5E3D6CF5208}" destId="{0D936785-2D04-4733-B81A-FEAC0293DD62}" srcOrd="2" destOrd="0" presId="urn:microsoft.com/office/officeart/2018/2/layout/IconVerticalSolidList"/>
    <dgm:cxn modelId="{4F7233D6-1DE9-49CB-9C90-0BE6B109BB69}" type="presParOf" srcId="{8F84F17E-7EAF-4F65-A1A0-F5E3D6CF5208}" destId="{F4A3BE35-D804-4F10-AF6F-3D2DE43BA8EA}" srcOrd="3" destOrd="0" presId="urn:microsoft.com/office/officeart/2018/2/layout/IconVerticalSolidList"/>
    <dgm:cxn modelId="{C4C21BCB-15A6-41FC-B2B8-984D7F31D9C7}" type="presParOf" srcId="{A5F2FDE5-1A56-4FC7-A746-E558B2997567}" destId="{E264CB12-38CD-4E7B-8B24-36A588D83238}" srcOrd="1" destOrd="0" presId="urn:microsoft.com/office/officeart/2018/2/layout/IconVerticalSolidList"/>
    <dgm:cxn modelId="{5126055D-9080-44A5-9D80-9DB364B6F891}" type="presParOf" srcId="{A5F2FDE5-1A56-4FC7-A746-E558B2997567}" destId="{5153C0FE-6925-47DF-A232-9419328572AA}" srcOrd="2" destOrd="0" presId="urn:microsoft.com/office/officeart/2018/2/layout/IconVerticalSolidList"/>
    <dgm:cxn modelId="{DA4BA2D3-3501-4058-B938-7221A671DF63}" type="presParOf" srcId="{5153C0FE-6925-47DF-A232-9419328572AA}" destId="{FE266E97-D4D5-4CCE-B08F-0C04A1004719}" srcOrd="0" destOrd="0" presId="urn:microsoft.com/office/officeart/2018/2/layout/IconVerticalSolidList"/>
    <dgm:cxn modelId="{1E318791-3393-4F16-8EA5-03B9441B66C2}" type="presParOf" srcId="{5153C0FE-6925-47DF-A232-9419328572AA}" destId="{16B16DB5-35D6-41C1-A5C4-BCAAC38041C6}" srcOrd="1" destOrd="0" presId="urn:microsoft.com/office/officeart/2018/2/layout/IconVerticalSolidList"/>
    <dgm:cxn modelId="{DDE04B92-B92D-4478-B522-977C9CCC5FCC}" type="presParOf" srcId="{5153C0FE-6925-47DF-A232-9419328572AA}" destId="{AC01F051-7814-4A06-84ED-CEB13FB028F3}" srcOrd="2" destOrd="0" presId="urn:microsoft.com/office/officeart/2018/2/layout/IconVerticalSolidList"/>
    <dgm:cxn modelId="{63C12E4E-689C-4A8F-83F2-C6FEEFB46D03}" type="presParOf" srcId="{5153C0FE-6925-47DF-A232-9419328572AA}" destId="{1B36DD06-941B-4DAB-9A42-E9E038EAC282}" srcOrd="3" destOrd="0" presId="urn:microsoft.com/office/officeart/2018/2/layout/IconVerticalSolidList"/>
    <dgm:cxn modelId="{74741A7B-C8BC-448B-8D77-866BAE30EAE2}" type="presParOf" srcId="{A5F2FDE5-1A56-4FC7-A746-E558B2997567}" destId="{168E59A7-4E3F-4850-AA93-DF940900E7B8}" srcOrd="3" destOrd="0" presId="urn:microsoft.com/office/officeart/2018/2/layout/IconVerticalSolidList"/>
    <dgm:cxn modelId="{C8C96516-0E23-4163-837E-BF5CF9001214}" type="presParOf" srcId="{A5F2FDE5-1A56-4FC7-A746-E558B2997567}" destId="{C0E4454D-5FD3-41A0-A7B4-AB77EDB63917}" srcOrd="4" destOrd="0" presId="urn:microsoft.com/office/officeart/2018/2/layout/IconVerticalSolidList"/>
    <dgm:cxn modelId="{EA9EBBCC-518D-4394-AE22-35D4CF997DE6}" type="presParOf" srcId="{C0E4454D-5FD3-41A0-A7B4-AB77EDB63917}" destId="{9370057C-1D8C-42C2-9D0F-6D3F38D8EC12}" srcOrd="0" destOrd="0" presId="urn:microsoft.com/office/officeart/2018/2/layout/IconVerticalSolidList"/>
    <dgm:cxn modelId="{397F6B2D-7BD8-4BEC-AD2D-B074813EBFCC}" type="presParOf" srcId="{C0E4454D-5FD3-41A0-A7B4-AB77EDB63917}" destId="{E8134F3F-FFCA-4DA1-BCBB-10FC21FA86F3}" srcOrd="1" destOrd="0" presId="urn:microsoft.com/office/officeart/2018/2/layout/IconVerticalSolidList"/>
    <dgm:cxn modelId="{80F94DC9-1629-44E5-AB44-2A1AD21137F5}" type="presParOf" srcId="{C0E4454D-5FD3-41A0-A7B4-AB77EDB63917}" destId="{BB2F1C9C-3109-4C88-B565-5E71E837EE7A}" srcOrd="2" destOrd="0" presId="urn:microsoft.com/office/officeart/2018/2/layout/IconVerticalSolidList"/>
    <dgm:cxn modelId="{153D2487-0429-4674-B06A-C300D8E5E183}" type="presParOf" srcId="{C0E4454D-5FD3-41A0-A7B4-AB77EDB63917}" destId="{BB5A9E9F-A063-485F-ACBD-3166E5D64A2E}" srcOrd="3" destOrd="0" presId="urn:microsoft.com/office/officeart/2018/2/layout/IconVerticalSolidList"/>
    <dgm:cxn modelId="{56C9352A-3B9D-468F-B3E5-8187550D419C}" type="presParOf" srcId="{A5F2FDE5-1A56-4FC7-A746-E558B2997567}" destId="{9C04DF02-CAE2-4E18-BB9A-DB6D557EB182}" srcOrd="5" destOrd="0" presId="urn:microsoft.com/office/officeart/2018/2/layout/IconVerticalSolidList"/>
    <dgm:cxn modelId="{30A84E3C-704C-411E-BFF6-E41399F5F2A1}" type="presParOf" srcId="{A5F2FDE5-1A56-4FC7-A746-E558B2997567}" destId="{12EF0AC4-2A69-4609-8620-121F703FCA45}" srcOrd="6" destOrd="0" presId="urn:microsoft.com/office/officeart/2018/2/layout/IconVerticalSolidList"/>
    <dgm:cxn modelId="{4D94B0FB-7E72-4E7F-A2CA-E2317CEE9D60}" type="presParOf" srcId="{12EF0AC4-2A69-4609-8620-121F703FCA45}" destId="{FE9F066B-C305-4F82-8CB7-E7B608B43E3C}" srcOrd="0" destOrd="0" presId="urn:microsoft.com/office/officeart/2018/2/layout/IconVerticalSolidList"/>
    <dgm:cxn modelId="{0A7D48A4-FD1B-4079-9BA7-9978D9C9902E}" type="presParOf" srcId="{12EF0AC4-2A69-4609-8620-121F703FCA45}" destId="{73EDBAA5-8345-4FD9-9C04-744B04A2CEEB}" srcOrd="1" destOrd="0" presId="urn:microsoft.com/office/officeart/2018/2/layout/IconVerticalSolidList"/>
    <dgm:cxn modelId="{49AD14EC-F732-4395-B0D7-2C1602BDD953}" type="presParOf" srcId="{12EF0AC4-2A69-4609-8620-121F703FCA45}" destId="{24BBD79C-9012-4333-BA5F-0FB244B44A05}" srcOrd="2" destOrd="0" presId="urn:microsoft.com/office/officeart/2018/2/layout/IconVerticalSolidList"/>
    <dgm:cxn modelId="{3ECF66E1-80DC-456D-AC87-24519D8A85DB}" type="presParOf" srcId="{12EF0AC4-2A69-4609-8620-121F703FCA45}" destId="{8C1E3928-5395-4A52-A4C2-8C43E872781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960C14-369E-46DF-A11D-67C71F44D23C}">
      <dsp:nvSpPr>
        <dsp:cNvPr id="0" name=""/>
        <dsp:cNvSpPr/>
      </dsp:nvSpPr>
      <dsp:spPr>
        <a:xfrm>
          <a:off x="0" y="1806"/>
          <a:ext cx="10515600" cy="9155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8396CD-1709-4C80-9C8D-C2F0D5D05A08}">
      <dsp:nvSpPr>
        <dsp:cNvPr id="0" name=""/>
        <dsp:cNvSpPr/>
      </dsp:nvSpPr>
      <dsp:spPr>
        <a:xfrm>
          <a:off x="276958" y="207808"/>
          <a:ext cx="503560" cy="5035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A3BE35-D804-4F10-AF6F-3D2DE43BA8EA}">
      <dsp:nvSpPr>
        <dsp:cNvPr id="0" name=""/>
        <dsp:cNvSpPr/>
      </dsp:nvSpPr>
      <dsp:spPr>
        <a:xfrm>
          <a:off x="1057476" y="1806"/>
          <a:ext cx="9458123" cy="915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97" tIns="96897" rIns="96897" bIns="9689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Random Forest, Decision Tree Classifier and K Neighbors Classifier to check on Test and Train data sets. </a:t>
          </a:r>
        </a:p>
      </dsp:txBody>
      <dsp:txXfrm>
        <a:off x="1057476" y="1806"/>
        <a:ext cx="9458123" cy="915564"/>
      </dsp:txXfrm>
    </dsp:sp>
    <dsp:sp modelId="{FE266E97-D4D5-4CCE-B08F-0C04A1004719}">
      <dsp:nvSpPr>
        <dsp:cNvPr id="0" name=""/>
        <dsp:cNvSpPr/>
      </dsp:nvSpPr>
      <dsp:spPr>
        <a:xfrm>
          <a:off x="0" y="1146262"/>
          <a:ext cx="10515600" cy="9155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B16DB5-35D6-41C1-A5C4-BCAAC38041C6}">
      <dsp:nvSpPr>
        <dsp:cNvPr id="0" name=""/>
        <dsp:cNvSpPr/>
      </dsp:nvSpPr>
      <dsp:spPr>
        <a:xfrm>
          <a:off x="276958" y="1352264"/>
          <a:ext cx="503560" cy="503560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36DD06-941B-4DAB-9A42-E9E038EAC282}">
      <dsp:nvSpPr>
        <dsp:cNvPr id="0" name=""/>
        <dsp:cNvSpPr/>
      </dsp:nvSpPr>
      <dsp:spPr>
        <a:xfrm>
          <a:off x="1057476" y="1146262"/>
          <a:ext cx="9458123" cy="915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97" tIns="96897" rIns="96897" bIns="9689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Calibri Light" panose="020F0302020204030204"/>
            </a:rPr>
            <a:t> Random Forest has accuracy of 60%</a:t>
          </a:r>
        </a:p>
      </dsp:txBody>
      <dsp:txXfrm>
        <a:off x="1057476" y="1146262"/>
        <a:ext cx="9458123" cy="915564"/>
      </dsp:txXfrm>
    </dsp:sp>
    <dsp:sp modelId="{9370057C-1D8C-42C2-9D0F-6D3F38D8EC12}">
      <dsp:nvSpPr>
        <dsp:cNvPr id="0" name=""/>
        <dsp:cNvSpPr/>
      </dsp:nvSpPr>
      <dsp:spPr>
        <a:xfrm>
          <a:off x="0" y="2290717"/>
          <a:ext cx="10515600" cy="9155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134F3F-FFCA-4DA1-BCBB-10FC21FA86F3}">
      <dsp:nvSpPr>
        <dsp:cNvPr id="0" name=""/>
        <dsp:cNvSpPr/>
      </dsp:nvSpPr>
      <dsp:spPr>
        <a:xfrm>
          <a:off x="276958" y="2496719"/>
          <a:ext cx="503560" cy="503560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5A9E9F-A063-485F-ACBD-3166E5D64A2E}">
      <dsp:nvSpPr>
        <dsp:cNvPr id="0" name=""/>
        <dsp:cNvSpPr/>
      </dsp:nvSpPr>
      <dsp:spPr>
        <a:xfrm>
          <a:off x="1057476" y="2290717"/>
          <a:ext cx="9458123" cy="915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97" tIns="96897" rIns="96897" bIns="96897" numCol="1" spcCol="1270" anchor="ctr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latin typeface="Calibri Light" panose="020F0302020204030204"/>
            </a:rPr>
            <a:t>Decision Tree has test accuracy of 67%</a:t>
          </a:r>
        </a:p>
      </dsp:txBody>
      <dsp:txXfrm>
        <a:off x="1057476" y="2290717"/>
        <a:ext cx="9458123" cy="915564"/>
      </dsp:txXfrm>
    </dsp:sp>
    <dsp:sp modelId="{FE9F066B-C305-4F82-8CB7-E7B608B43E3C}">
      <dsp:nvSpPr>
        <dsp:cNvPr id="0" name=""/>
        <dsp:cNvSpPr/>
      </dsp:nvSpPr>
      <dsp:spPr>
        <a:xfrm>
          <a:off x="0" y="3435173"/>
          <a:ext cx="10515600" cy="9155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EDBAA5-8345-4FD9-9C04-744B04A2CEEB}">
      <dsp:nvSpPr>
        <dsp:cNvPr id="0" name=""/>
        <dsp:cNvSpPr/>
      </dsp:nvSpPr>
      <dsp:spPr>
        <a:xfrm>
          <a:off x="276958" y="3641175"/>
          <a:ext cx="503560" cy="50356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1E3928-5395-4A52-A4C2-8C43E8727816}">
      <dsp:nvSpPr>
        <dsp:cNvPr id="0" name=""/>
        <dsp:cNvSpPr/>
      </dsp:nvSpPr>
      <dsp:spPr>
        <a:xfrm>
          <a:off x="1057476" y="3435173"/>
          <a:ext cx="9458123" cy="915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97" tIns="96897" rIns="96897" bIns="9689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K Neighbors has the most accurate prediction with accuracy of test set reaching 75% so I will be proceeding with K Neighbors for Deployment</a:t>
          </a:r>
        </a:p>
      </dsp:txBody>
      <dsp:txXfrm>
        <a:off x="1057476" y="3435173"/>
        <a:ext cx="9458123" cy="9155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svg>
</file>

<file path=ppt/media/image5.png>
</file>

<file path=ppt/media/image6.svg>
</file>

<file path=ppt/media/image7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hyperlink" Target="https://www.kaggle.com/code/jiunkailee/company-bankruptcy-prediction-dt-rf-knn-nn/data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scholarworks.lib.csusb.edu/cgi/viewcontent.cgi?article=5256&amp;context=etd-project" TargetMode="Externa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hyperlink" Target="https://www.kaggle.com/code/edacebeci/predict-bankruptcy/data" TargetMode="External"/><Relationship Id="rId5" Type="http://schemas.openxmlformats.org/officeDocument/2006/relationships/hyperlink" Target="https://www.kaggle.com/code/jiunkailee/company-bankruptcy-prediction-dt-rf-knn-nn/data" TargetMode="External"/><Relationship Id="rId4" Type="http://schemas.openxmlformats.org/officeDocument/2006/relationships/hyperlink" Target="https://www.sciencedirect.com/science/article/abs/pii/S037722171600041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3400" b="1" dirty="0">
                <a:ea typeface="+mj-lt"/>
                <a:cs typeface="+mj-lt"/>
              </a:rPr>
              <a:t>Company Bankruptcy Prediction</a:t>
            </a:r>
            <a:br>
              <a:rPr lang="en-US" sz="3400" b="1" dirty="0">
                <a:ea typeface="+mj-lt"/>
                <a:cs typeface="+mj-lt"/>
              </a:rPr>
            </a:br>
            <a:br>
              <a:rPr lang="en-US" sz="3400" b="1" dirty="0">
                <a:ea typeface="+mj-lt"/>
                <a:cs typeface="+mj-lt"/>
              </a:rPr>
            </a:br>
            <a:r>
              <a:rPr lang="en-US" sz="3400" b="1" dirty="0">
                <a:ea typeface="+mj-lt"/>
                <a:cs typeface="+mj-lt"/>
              </a:rPr>
              <a:t>Avinash Alapati</a:t>
            </a:r>
            <a:br>
              <a:rPr lang="en-US" sz="3400" b="1" dirty="0">
                <a:ea typeface="+mj-lt"/>
                <a:cs typeface="+mj-lt"/>
              </a:rPr>
            </a:br>
            <a:r>
              <a:rPr lang="en-US" sz="3400" dirty="0">
                <a:ea typeface="+mj-lt"/>
                <a:cs typeface="+mj-lt"/>
              </a:rPr>
              <a:t>DSC630- T302 Predictive Analytics</a:t>
            </a:r>
            <a:br>
              <a:rPr lang="en-US" sz="3400" b="1" dirty="0">
                <a:ea typeface="+mj-lt"/>
                <a:cs typeface="+mj-lt"/>
              </a:rPr>
            </a:br>
            <a:endParaRPr lang="en-US" sz="3400" b="1" dirty="0">
              <a:ea typeface="+mj-lt"/>
              <a:cs typeface="+mj-lt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Codes on papers">
            <a:extLst>
              <a:ext uri="{FF2B5EF4-FFF2-40B4-BE49-F238E27FC236}">
                <a16:creationId xmlns:a16="http://schemas.microsoft.com/office/drawing/2014/main" id="{42498C80-B363-093A-12F6-7FBB4F6C9F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93" r="21397" b="-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3" name="20230305 093505">
            <a:hlinkClick r:id="" action="ppaction://media"/>
            <a:extLst>
              <a:ext uri="{FF2B5EF4-FFF2-40B4-BE49-F238E27FC236}">
                <a16:creationId xmlns:a16="http://schemas.microsoft.com/office/drawing/2014/main" id="{E5697BD4-E5CC-B83C-079D-505ED895E9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30875" y="3063875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CE0171-ACC0-E051-4A65-D4A537796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Introduction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DA1EA-EFC4-3FF8-2C07-DDD538F6B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>
                <a:ea typeface="+mn-lt"/>
                <a:cs typeface="+mn-lt"/>
              </a:rPr>
              <a:t>With Recession around the corner and more layoffs in the market. I was researching on what metrics the companies/organizations go bankrupt.</a:t>
            </a:r>
          </a:p>
          <a:p>
            <a:r>
              <a:rPr lang="en-US" sz="2200">
                <a:ea typeface="+mn-lt"/>
                <a:cs typeface="+mn-lt"/>
              </a:rPr>
              <a:t>Good bankruptcy prediction is important for any financial institution to make lending decisions to firms. Some of the co-corporate terminologies which will help identify bankruptcy predictions are</a:t>
            </a:r>
            <a:r>
              <a:rPr lang="en-US" sz="2200" b="1">
                <a:ea typeface="+mn-lt"/>
                <a:cs typeface="+mn-lt"/>
              </a:rPr>
              <a:t> Net Income to Total Assets, Interest Coverage Ratio, Cash Flow to Liability, Retained Earnings to Total Assets, Total Asset Growth Rate, and Operating Profit Rate.</a:t>
            </a:r>
            <a:endParaRPr lang="en-US" sz="2200">
              <a:ea typeface="+mn-lt"/>
              <a:cs typeface="+mn-lt"/>
            </a:endParaRPr>
          </a:p>
          <a:p>
            <a:r>
              <a:rPr lang="en-US" sz="2200">
                <a:ea typeface="+mn-lt"/>
                <a:cs typeface="+mn-lt"/>
              </a:rPr>
              <a:t>The most important questions I wanted to answer are </a:t>
            </a:r>
            <a:r>
              <a:rPr lang="en-US" sz="2200" b="1">
                <a:ea typeface="+mn-lt"/>
                <a:cs typeface="+mn-lt"/>
              </a:rPr>
              <a:t>“Relationship between Bankruptcy event and Net income to total assets”</a:t>
            </a:r>
            <a:endParaRPr lang="en-US" sz="2200">
              <a:ea typeface="+mn-lt"/>
              <a:cs typeface="+mn-lt"/>
            </a:endParaRPr>
          </a:p>
          <a:p>
            <a:r>
              <a:rPr lang="en-US" sz="2200" b="1">
                <a:ea typeface="+mn-lt"/>
                <a:cs typeface="+mn-lt"/>
              </a:rPr>
              <a:t>“Relationship between Bankruptcy event to Total Assets,” “Relationship between Bankruptcy event to Total Assets Growth Rate”</a:t>
            </a:r>
            <a:endParaRPr lang="en-US" sz="2200">
              <a:ea typeface="+mn-lt"/>
              <a:cs typeface="+mn-lt"/>
            </a:endParaRPr>
          </a:p>
          <a:p>
            <a:pPr marL="0" indent="0">
              <a:buNone/>
            </a:pPr>
            <a:endParaRPr lang="en-US" sz="2200">
              <a:ea typeface="+mn-lt"/>
              <a:cs typeface="+mn-lt"/>
            </a:endParaRPr>
          </a:p>
        </p:txBody>
      </p:sp>
      <p:pic>
        <p:nvPicPr>
          <p:cNvPr id="4" name="20230305 095119">
            <a:hlinkClick r:id="" action="ppaction://media"/>
            <a:extLst>
              <a:ext uri="{FF2B5EF4-FFF2-40B4-BE49-F238E27FC236}">
                <a16:creationId xmlns:a16="http://schemas.microsoft.com/office/drawing/2014/main" id="{71A89735-E203-DE67-98DB-C423160350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30875" y="3063875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40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60AC0A-4E62-4E41-490F-D19F1F2A1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Data Set and Preparation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FD4B7-F8EB-E5A0-BA11-773A25237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cs typeface="Calibri"/>
              </a:rPr>
              <a:t>Data set source selection:  </a:t>
            </a:r>
            <a:r>
              <a:rPr lang="en-US" u="sng" dirty="0">
                <a:ea typeface="+mn-lt"/>
                <a:cs typeface="+mn-lt"/>
                <a:hlinkClick r:id="rId4"/>
              </a:rPr>
              <a:t>https://www.kaggle.com/code/jiunkailee/company-bankruptcy-prediction-dt-rf-knn-nn/data</a:t>
            </a:r>
            <a:endParaRPr lang="en-US">
              <a:ea typeface="+mn-lt"/>
              <a:cs typeface="+mn-lt"/>
            </a:endParaRPr>
          </a:p>
          <a:p>
            <a:endParaRPr lang="en-US" u="sng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Preparing the Data: remove NA values and selecting important variables related to bankruptcy  from the original data </a:t>
            </a:r>
          </a:p>
          <a:p>
            <a:endParaRPr lang="en-US" u="sng" dirty="0">
              <a:ea typeface="+mn-lt"/>
              <a:cs typeface="+mn-lt"/>
            </a:endParaRPr>
          </a:p>
        </p:txBody>
      </p:sp>
      <p:pic>
        <p:nvPicPr>
          <p:cNvPr id="4" name="20230305 095445">
            <a:hlinkClick r:id="" action="ppaction://media"/>
            <a:extLst>
              <a:ext uri="{FF2B5EF4-FFF2-40B4-BE49-F238E27FC236}">
                <a16:creationId xmlns:a16="http://schemas.microsoft.com/office/drawing/2014/main" id="{720D9115-3B36-73FA-AA4E-F09448288E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30875" y="3063875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045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11CACB-C692-AABA-A6E4-B1768A949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US" sz="5200">
                <a:cs typeface="Calibri Light"/>
              </a:rPr>
              <a:t>Models used for Evaluation</a:t>
            </a:r>
            <a:endParaRPr lang="en-US" sz="52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9DB4007-3CC2-EFE2-C84E-1C196FCD0F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8383000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6" name="20230305 095711">
            <a:hlinkClick r:id="" action="ppaction://media"/>
            <a:extLst>
              <a:ext uri="{FF2B5EF4-FFF2-40B4-BE49-F238E27FC236}">
                <a16:creationId xmlns:a16="http://schemas.microsoft.com/office/drawing/2014/main" id="{F1E5C070-76A9-2C4A-694D-B5DFDC8C2D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730875" y="3063875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504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esk with productivity items">
            <a:extLst>
              <a:ext uri="{FF2B5EF4-FFF2-40B4-BE49-F238E27FC236}">
                <a16:creationId xmlns:a16="http://schemas.microsoft.com/office/drawing/2014/main" id="{693A506C-805E-306C-E5DC-D3BDC80CB2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24" r="-3" b="-3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037CBD-69E4-1613-1BA8-6A962F679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Results Analysis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2C1E3-9769-922E-0BDA-0DC2A5836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b="1">
                <a:ea typeface="+mn-lt"/>
                <a:cs typeface="+mn-lt"/>
              </a:rPr>
              <a:t>Net Income to Total Assets growth will decrease bankruptcy chance</a:t>
            </a:r>
            <a:endParaRPr lang="en-US" sz="1700">
              <a:ea typeface="+mn-lt"/>
              <a:cs typeface="+mn-lt"/>
            </a:endParaRPr>
          </a:p>
          <a:p>
            <a:r>
              <a:rPr lang="en-US" sz="1700" b="1">
                <a:ea typeface="+mn-lt"/>
                <a:cs typeface="+mn-lt"/>
              </a:rPr>
              <a:t>Retained earnings to Total Assests will decrease bankruptcy chance</a:t>
            </a:r>
            <a:endParaRPr lang="en-US" sz="1700">
              <a:ea typeface="+mn-lt"/>
              <a:cs typeface="+mn-lt"/>
            </a:endParaRPr>
          </a:p>
          <a:p>
            <a:r>
              <a:rPr lang="en-US" sz="1700" b="1">
                <a:ea typeface="+mn-lt"/>
                <a:cs typeface="+mn-lt"/>
              </a:rPr>
              <a:t>After Tax net interest rate has direct impact on bankruptcy event.</a:t>
            </a:r>
            <a:endParaRPr lang="en-US" sz="1700">
              <a:ea typeface="+mn-lt"/>
              <a:cs typeface="+mn-lt"/>
            </a:endParaRPr>
          </a:p>
          <a:p>
            <a:r>
              <a:rPr lang="en-US" sz="1700" b="1">
                <a:ea typeface="+mn-lt"/>
                <a:cs typeface="+mn-lt"/>
              </a:rPr>
              <a:t>There is no straightforward relationship between Bankrupt and Total Assests growth rate</a:t>
            </a:r>
            <a:endParaRPr lang="en-US" sz="1700">
              <a:ea typeface="+mn-lt"/>
              <a:cs typeface="+mn-lt"/>
            </a:endParaRPr>
          </a:p>
          <a:p>
            <a:r>
              <a:rPr lang="en-US" sz="1700" b="1">
                <a:ea typeface="+mn-lt"/>
                <a:cs typeface="+mn-lt"/>
              </a:rPr>
              <a:t>There is no straightforward relationship between Bankrupt and Total Assests growth rate</a:t>
            </a:r>
            <a:endParaRPr lang="en-US" sz="1700">
              <a:ea typeface="+mn-lt"/>
              <a:cs typeface="+mn-lt"/>
            </a:endParaRPr>
          </a:p>
          <a:p>
            <a:endParaRPr lang="en-US" sz="1700">
              <a:cs typeface="Calibri"/>
            </a:endParaRPr>
          </a:p>
        </p:txBody>
      </p:sp>
      <p:pic>
        <p:nvPicPr>
          <p:cNvPr id="4" name="20230305 095938">
            <a:hlinkClick r:id="" action="ppaction://media"/>
            <a:extLst>
              <a:ext uri="{FF2B5EF4-FFF2-40B4-BE49-F238E27FC236}">
                <a16:creationId xmlns:a16="http://schemas.microsoft.com/office/drawing/2014/main" id="{84FE6714-8D6E-00BF-97AD-46EEACF61B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30875" y="3063875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725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25E2AA9-10C9-4A14-BEA3-064CD0131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36816" cy="5254922"/>
          </a:xfrm>
          <a:custGeom>
            <a:avLst/>
            <a:gdLst>
              <a:gd name="connsiteX0" fmla="*/ 0 w 6136816"/>
              <a:gd name="connsiteY0" fmla="*/ 0 h 5254922"/>
              <a:gd name="connsiteX1" fmla="*/ 6136816 w 6136816"/>
              <a:gd name="connsiteY1" fmla="*/ 0 h 5254922"/>
              <a:gd name="connsiteX2" fmla="*/ 6134892 w 6136816"/>
              <a:gd name="connsiteY2" fmla="*/ 111520 h 5254922"/>
              <a:gd name="connsiteX3" fmla="*/ 6066513 w 6136816"/>
              <a:gd name="connsiteY3" fmla="*/ 752995 h 5254922"/>
              <a:gd name="connsiteX4" fmla="*/ 140712 w 6136816"/>
              <a:gd name="connsiteY4" fmla="*/ 5219363 h 5254922"/>
              <a:gd name="connsiteX5" fmla="*/ 0 w 6136816"/>
              <a:gd name="connsiteY5" fmla="*/ 5199534 h 5254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36816" h="5254922">
                <a:moveTo>
                  <a:pt x="0" y="0"/>
                </a:moveTo>
                <a:lnTo>
                  <a:pt x="6136816" y="0"/>
                </a:lnTo>
                <a:lnTo>
                  <a:pt x="6134892" y="111520"/>
                </a:lnTo>
                <a:cubicBezTo>
                  <a:pt x="6124961" y="323936"/>
                  <a:pt x="6102367" y="538040"/>
                  <a:pt x="6066513" y="752995"/>
                </a:cubicBezTo>
                <a:cubicBezTo>
                  <a:pt x="5592281" y="3596146"/>
                  <a:pt x="2972232" y="5545369"/>
                  <a:pt x="140712" y="5219363"/>
                </a:cubicBezTo>
                <a:lnTo>
                  <a:pt x="0" y="5199534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076F371-EE61-49EA-AA2A-3582C3AC9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5863721" cy="4984915"/>
          </a:xfrm>
          <a:custGeom>
            <a:avLst/>
            <a:gdLst>
              <a:gd name="connsiteX0" fmla="*/ 0 w 5863721"/>
              <a:gd name="connsiteY0" fmla="*/ 0 h 4984915"/>
              <a:gd name="connsiteX1" fmla="*/ 5863721 w 5863721"/>
              <a:gd name="connsiteY1" fmla="*/ 0 h 4984915"/>
              <a:gd name="connsiteX2" fmla="*/ 5844576 w 5863721"/>
              <a:gd name="connsiteY2" fmla="*/ 326138 h 4984915"/>
              <a:gd name="connsiteX3" fmla="*/ 5796589 w 5863721"/>
              <a:gd name="connsiteY3" fmla="*/ 693884 h 4984915"/>
              <a:gd name="connsiteX4" fmla="*/ 148386 w 5863721"/>
              <a:gd name="connsiteY4" fmla="*/ 4951022 h 4984915"/>
              <a:gd name="connsiteX5" fmla="*/ 0 w 5863721"/>
              <a:gd name="connsiteY5" fmla="*/ 4930112 h 4984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63721" h="4984915">
                <a:moveTo>
                  <a:pt x="0" y="0"/>
                </a:moveTo>
                <a:lnTo>
                  <a:pt x="5863721" y="0"/>
                </a:lnTo>
                <a:lnTo>
                  <a:pt x="5844576" y="326138"/>
                </a:lnTo>
                <a:cubicBezTo>
                  <a:pt x="5833049" y="448313"/>
                  <a:pt x="5817094" y="570952"/>
                  <a:pt x="5796589" y="693884"/>
                </a:cubicBezTo>
                <a:cubicBezTo>
                  <a:pt x="5344573" y="3403845"/>
                  <a:pt x="2847261" y="5261756"/>
                  <a:pt x="148386" y="4951022"/>
                </a:cubicBezTo>
                <a:lnTo>
                  <a:pt x="0" y="4930112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8B0AE5-6994-4C96-487B-8A0712EBC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365125"/>
            <a:ext cx="3405821" cy="3117038"/>
          </a:xfrm>
        </p:spPr>
        <p:txBody>
          <a:bodyPr anchor="ctr">
            <a:normAutofit/>
          </a:bodyPr>
          <a:lstStyle/>
          <a:p>
            <a:r>
              <a:rPr lang="en-US" dirty="0">
                <a:cs typeface="Calibri Light"/>
              </a:rPr>
              <a:t>Reference Links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7C1FB-B81D-1F2E-2E38-915276050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4219" y="994145"/>
            <a:ext cx="5156364" cy="48324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100">
                <a:ea typeface="+mn-lt"/>
                <a:cs typeface="+mn-lt"/>
                <a:hlinkClick r:id="rId4"/>
              </a:rPr>
              <a:t>https://www.sciencedirect.com/science/article/abs/pii/S0377221716000412</a:t>
            </a:r>
            <a:endParaRPr lang="en-US" sz="2100">
              <a:ea typeface="+mn-lt"/>
              <a:cs typeface="+mn-lt"/>
            </a:endParaRPr>
          </a:p>
          <a:p>
            <a:r>
              <a:rPr lang="en-US" sz="2100">
                <a:ea typeface="+mn-lt"/>
                <a:cs typeface="+mn-lt"/>
              </a:rPr>
              <a:t>Kaggle Data Sources:</a:t>
            </a:r>
          </a:p>
          <a:p>
            <a:r>
              <a:rPr lang="en-US" sz="2100" u="sng">
                <a:ea typeface="+mn-lt"/>
                <a:cs typeface="+mn-lt"/>
                <a:hlinkClick r:id="rId5"/>
              </a:rPr>
              <a:t>https://www.kaggle.com/code/jiunkailee/company-bankruptcy-prediction-dt-rf-knn-nn/data</a:t>
            </a:r>
            <a:endParaRPr lang="en-US" sz="2100">
              <a:ea typeface="+mn-lt"/>
              <a:cs typeface="+mn-lt"/>
            </a:endParaRPr>
          </a:p>
          <a:p>
            <a:r>
              <a:rPr lang="en-US" sz="2100">
                <a:ea typeface="+mn-lt"/>
                <a:cs typeface="+mn-lt"/>
              </a:rPr>
              <a:t>Additional Data Source:</a:t>
            </a:r>
          </a:p>
          <a:p>
            <a:r>
              <a:rPr lang="en-US" sz="2100" u="sng">
                <a:ea typeface="+mn-lt"/>
                <a:cs typeface="+mn-lt"/>
                <a:hlinkClick r:id="rId6"/>
              </a:rPr>
              <a:t>https://www.kaggle.com/code/edacebeci/predict-bankruptcy/data</a:t>
            </a:r>
            <a:endParaRPr lang="en-US" sz="2100">
              <a:ea typeface="+mn-lt"/>
              <a:cs typeface="+mn-lt"/>
            </a:endParaRPr>
          </a:p>
          <a:p>
            <a:r>
              <a:rPr lang="en-US" sz="2100">
                <a:ea typeface="+mn-lt"/>
                <a:cs typeface="+mn-lt"/>
                <a:hlinkClick r:id="rId7"/>
              </a:rPr>
              <a:t>https://scholarworks.lib.csusb.edu/cgi/viewcontent.cgi?article=5256&amp;context=etd-project</a:t>
            </a:r>
            <a:endParaRPr lang="en-US" sz="2100">
              <a:ea typeface="+mn-lt"/>
              <a:cs typeface="+mn-lt"/>
            </a:endParaRPr>
          </a:p>
          <a:p>
            <a:endParaRPr lang="en-US" sz="2100">
              <a:cs typeface="Calibri"/>
            </a:endParaRPr>
          </a:p>
        </p:txBody>
      </p:sp>
      <p:pic>
        <p:nvPicPr>
          <p:cNvPr id="4" name="20230305 100221">
            <a:hlinkClick r:id="" action="ppaction://media"/>
            <a:extLst>
              <a:ext uri="{FF2B5EF4-FFF2-40B4-BE49-F238E27FC236}">
                <a16:creationId xmlns:a16="http://schemas.microsoft.com/office/drawing/2014/main" id="{C4E6040C-5657-3FA0-69B8-AE722CB1DC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30875" y="3063875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4134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Company Bankruptcy Prediction  Avinash Alapati DSC630- T302 Predictive Analytics </vt:lpstr>
      <vt:lpstr>Introduction</vt:lpstr>
      <vt:lpstr>Data Set and Preparation</vt:lpstr>
      <vt:lpstr>Models used for Evaluation</vt:lpstr>
      <vt:lpstr>Results Analysis</vt:lpstr>
      <vt:lpstr>Reference 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86</cp:revision>
  <dcterms:created xsi:type="dcterms:W3CDTF">2023-03-05T14:12:23Z</dcterms:created>
  <dcterms:modified xsi:type="dcterms:W3CDTF">2023-03-05T15:04:47Z</dcterms:modified>
</cp:coreProperties>
</file>

<file path=docProps/thumbnail.jpeg>
</file>